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</p:sldIdLst>
  <p:sldSz cx="9906000" cy="6858000" type="A4"/>
  <p:notesSz cx="9926638" cy="1435576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24A14"/>
    <a:srgbClr val="2F5597"/>
    <a:srgbClr val="03A53C"/>
    <a:srgbClr val="028832"/>
    <a:srgbClr val="A9D18E"/>
    <a:srgbClr val="385723"/>
    <a:srgbClr val="003894"/>
    <a:srgbClr val="41719C"/>
    <a:srgbClr val="8BC0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12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097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43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925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205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29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65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50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150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882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25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2026-03-10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3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A74F9-3554-4218-A83F-2250E2B57ED4}" type="datetimeFigureOut">
              <a:rPr lang="ko-KR" altLang="en-US" smtClean="0"/>
              <a:t>2026-03-10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985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241069" y="132786"/>
            <a:ext cx="9403668" cy="654211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8" name="직사각형 47"/>
          <p:cNvSpPr/>
          <p:nvPr/>
        </p:nvSpPr>
        <p:spPr>
          <a:xfrm>
            <a:off x="356630" y="252224"/>
            <a:ext cx="9069146" cy="6131859"/>
          </a:xfrm>
          <a:prstGeom prst="rect">
            <a:avLst/>
          </a:prstGeom>
          <a:pattFill prst="ltUpDiag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44523" y="1388311"/>
            <a:ext cx="939122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5500" b="1" i="0" u="none" strike="noStrike" kern="1200" cap="none" spc="0" normalizeH="0" baseline="0" noProof="0" dirty="0" smtClean="0">
                <a:ln w="15875">
                  <a:solidFill>
                    <a:prstClr val="white">
                      <a:lumMod val="85000"/>
                    </a:prst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n-ea"/>
              </a:rPr>
              <a:t>2026</a:t>
            </a:r>
            <a:r>
              <a:rPr kumimoji="0" lang="ko-KR" altLang="en-US" sz="5500" b="1" i="0" u="none" strike="noStrike" kern="1200" cap="none" spc="0" normalizeH="0" baseline="0" noProof="0" dirty="0" smtClean="0">
                <a:ln w="15875">
                  <a:solidFill>
                    <a:prstClr val="white">
                      <a:lumMod val="85000"/>
                    </a:prst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n-ea"/>
              </a:rPr>
              <a:t>년 </a:t>
            </a:r>
            <a:r>
              <a:rPr kumimoji="0" lang="en-US" altLang="ko-KR" sz="5500" b="1" i="0" u="none" strike="noStrike" kern="1200" cap="none" spc="0" normalizeH="0" baseline="0" noProof="0" dirty="0" smtClean="0">
                <a:ln w="15875">
                  <a:solidFill>
                    <a:prstClr val="white">
                      <a:lumMod val="85000"/>
                    </a:prst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n-ea"/>
              </a:rPr>
              <a:t>3</a:t>
            </a:r>
            <a:r>
              <a:rPr kumimoji="0" lang="ko-KR" altLang="en-US" sz="5500" b="1" i="0" u="none" strike="noStrike" kern="1200" cap="none" spc="0" normalizeH="0" baseline="0" noProof="0" dirty="0" smtClean="0">
                <a:ln w="15875">
                  <a:solidFill>
                    <a:prstClr val="white">
                      <a:lumMod val="85000"/>
                    </a:prst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n-ea"/>
              </a:rPr>
              <a:t>월 휴관일 안내</a:t>
            </a:r>
            <a:endParaRPr kumimoji="0" lang="ko-KR" altLang="en-US" sz="5500" b="1" i="0" u="none" strike="noStrike" kern="1200" cap="none" spc="0" normalizeH="0" baseline="0" noProof="0" dirty="0">
              <a:ln w="15875">
                <a:solidFill>
                  <a:prstClr val="white">
                    <a:lumMod val="85000"/>
                  </a:prstClr>
                </a:solidFill>
              </a:ln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n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8687" y="2827042"/>
            <a:ext cx="9678255" cy="2427194"/>
          </a:xfrm>
          <a:prstGeom prst="rect">
            <a:avLst/>
          </a:prstGeom>
          <a:noFill/>
        </p:spPr>
        <p:txBody>
          <a:bodyPr wrap="square" bIns="72000" rtlCol="0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altLang="ko-KR" sz="3200" b="1" kern="600" spc="100" dirty="0" smtClean="0">
                <a:solidFill>
                  <a:srgbClr val="0000FF"/>
                </a:solidFill>
                <a:latin typeface="+mj-ea"/>
                <a:ea typeface="+mj-ea"/>
              </a:rPr>
              <a:t> </a:t>
            </a:r>
            <a:r>
              <a:rPr lang="ko-KR" altLang="en-US" sz="3200" b="1" kern="600" spc="100" dirty="0" smtClean="0">
                <a:solidFill>
                  <a:srgbClr val="0000FF"/>
                </a:solidFill>
                <a:latin typeface="+mj-ea"/>
                <a:ea typeface="+mj-ea"/>
              </a:rPr>
              <a:t>매월 </a:t>
            </a:r>
            <a:r>
              <a:rPr lang="en-US" altLang="ko-KR" sz="3200" b="1" kern="600" spc="100" dirty="0" smtClean="0">
                <a:solidFill>
                  <a:srgbClr val="0000FF"/>
                </a:solidFill>
                <a:latin typeface="+mj-ea"/>
                <a:ea typeface="+mj-ea"/>
              </a:rPr>
              <a:t>1</a:t>
            </a:r>
            <a:r>
              <a:rPr lang="ko-KR" altLang="en-US" sz="3200" b="1" kern="600" spc="100" dirty="0" smtClean="0">
                <a:solidFill>
                  <a:srgbClr val="0000FF"/>
                </a:solidFill>
                <a:latin typeface="+mj-ea"/>
                <a:ea typeface="+mj-ea"/>
              </a:rPr>
              <a:t>번째</a:t>
            </a:r>
            <a:r>
              <a:rPr lang="en-US" altLang="ko-KR" sz="3200" b="1" kern="600" spc="100" dirty="0" smtClean="0">
                <a:solidFill>
                  <a:srgbClr val="0000FF"/>
                </a:solidFill>
                <a:latin typeface="+mj-ea"/>
                <a:ea typeface="+mj-ea"/>
              </a:rPr>
              <a:t>, 3</a:t>
            </a:r>
            <a:r>
              <a:rPr lang="ko-KR" altLang="en-US" sz="3200" b="1" kern="600" spc="100" dirty="0" smtClean="0">
                <a:solidFill>
                  <a:srgbClr val="0000FF"/>
                </a:solidFill>
                <a:latin typeface="+mj-ea"/>
                <a:ea typeface="+mj-ea"/>
              </a:rPr>
              <a:t>번째 일요일은 </a:t>
            </a:r>
            <a:r>
              <a:rPr lang="ko-KR" altLang="en-US" sz="3200" b="1" kern="600" spc="100" dirty="0" err="1" smtClean="0">
                <a:solidFill>
                  <a:srgbClr val="0000FF"/>
                </a:solidFill>
                <a:latin typeface="+mj-ea"/>
                <a:ea typeface="+mj-ea"/>
              </a:rPr>
              <a:t>정기휴관</a:t>
            </a:r>
            <a:r>
              <a:rPr lang="ko-KR" altLang="en-US" sz="3200" b="1" kern="600" spc="100" dirty="0" err="1">
                <a:solidFill>
                  <a:srgbClr val="0000FF"/>
                </a:solidFill>
                <a:latin typeface="+mj-ea"/>
                <a:ea typeface="+mj-ea"/>
              </a:rPr>
              <a:t>일</a:t>
            </a:r>
            <a:r>
              <a:rPr lang="ko-KR" altLang="en-US" sz="2800" kern="600" spc="100" dirty="0" err="1" smtClean="0">
                <a:solidFill>
                  <a:srgbClr val="0000FF"/>
                </a:solidFill>
                <a:latin typeface="+mj-ea"/>
                <a:ea typeface="+mj-ea"/>
              </a:rPr>
              <a:t>이오니</a:t>
            </a:r>
            <a:r>
              <a:rPr lang="ko-KR" altLang="en-US" sz="3200" b="1" kern="600" spc="100" dirty="0" smtClean="0">
                <a:solidFill>
                  <a:srgbClr val="0000FF"/>
                </a:solidFill>
                <a:latin typeface="+mj-ea"/>
                <a:ea typeface="+mj-ea"/>
              </a:rPr>
              <a:t> </a:t>
            </a:r>
            <a:endParaRPr lang="en-US" altLang="ko-KR" sz="3200" b="1" kern="600" spc="100" dirty="0" smtClean="0">
              <a:solidFill>
                <a:srgbClr val="0000FF"/>
              </a:solidFill>
              <a:latin typeface="+mj-ea"/>
              <a:ea typeface="+mj-ea"/>
            </a:endParaRPr>
          </a:p>
          <a:p>
            <a:pPr lvl="0" algn="ctr">
              <a:lnSpc>
                <a:spcPct val="150000"/>
              </a:lnSpc>
              <a:defRPr/>
            </a:pPr>
            <a:r>
              <a:rPr lang="ko-KR" altLang="en-US" sz="2800" kern="600" spc="100" dirty="0" smtClean="0">
                <a:solidFill>
                  <a:srgbClr val="0000FF"/>
                </a:solidFill>
                <a:latin typeface="+mj-ea"/>
                <a:ea typeface="+mj-ea"/>
              </a:rPr>
              <a:t>인근 </a:t>
            </a:r>
            <a:r>
              <a:rPr lang="ko-KR" altLang="en-US" sz="3200" b="1" kern="600" spc="100" dirty="0" smtClean="0">
                <a:solidFill>
                  <a:srgbClr val="0000FF"/>
                </a:solidFill>
                <a:latin typeface="+mj-ea"/>
              </a:rPr>
              <a:t>화도체육문화센터</a:t>
            </a:r>
            <a:r>
              <a:rPr lang="ko-KR" altLang="en-US" sz="2800" kern="600" spc="100" dirty="0" smtClean="0">
                <a:solidFill>
                  <a:srgbClr val="0000FF"/>
                </a:solidFill>
                <a:latin typeface="+mj-ea"/>
                <a:ea typeface="+mj-ea"/>
              </a:rPr>
              <a:t>를 이용해 주시기 바랍니다</a:t>
            </a:r>
            <a:r>
              <a:rPr lang="en-US" altLang="ko-KR" sz="2800" kern="600" spc="100" dirty="0" smtClean="0">
                <a:solidFill>
                  <a:srgbClr val="0000FF"/>
                </a:solidFill>
                <a:latin typeface="+mj-ea"/>
                <a:ea typeface="+mj-ea"/>
              </a:rPr>
              <a:t>.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ko-KR" altLang="en-US" sz="3600" b="1" kern="600" spc="100" dirty="0" smtClean="0">
                <a:solidFill>
                  <a:srgbClr val="FF0000"/>
                </a:solidFill>
                <a:latin typeface="+mj-ea"/>
                <a:ea typeface="+mj-ea"/>
              </a:rPr>
              <a:t>휴관일 </a:t>
            </a:r>
            <a:r>
              <a:rPr lang="en-US" altLang="ko-KR" sz="3600" b="1" kern="600" spc="100" dirty="0">
                <a:solidFill>
                  <a:srgbClr val="FF0000"/>
                </a:solidFill>
                <a:latin typeface="+mj-ea"/>
                <a:ea typeface="+mj-ea"/>
              </a:rPr>
              <a:t>:</a:t>
            </a:r>
            <a:r>
              <a:rPr lang="ko-KR" altLang="en-US" sz="3600" b="1" kern="600" spc="100" dirty="0">
                <a:solidFill>
                  <a:srgbClr val="FF0000"/>
                </a:solidFill>
                <a:latin typeface="+mj-ea"/>
                <a:ea typeface="+mj-ea"/>
              </a:rPr>
              <a:t> </a:t>
            </a:r>
            <a:r>
              <a:rPr lang="en-US" altLang="ko-KR" sz="3600" b="1" kern="600" spc="100" dirty="0">
                <a:solidFill>
                  <a:srgbClr val="FF0000"/>
                </a:solidFill>
                <a:latin typeface="+mj-ea"/>
                <a:ea typeface="+mj-ea"/>
              </a:rPr>
              <a:t>3</a:t>
            </a:r>
            <a:r>
              <a:rPr lang="en-US" altLang="ko-KR" sz="3600" b="1" kern="600" spc="100" dirty="0" smtClean="0">
                <a:solidFill>
                  <a:srgbClr val="FF0000"/>
                </a:solidFill>
                <a:latin typeface="+mj-ea"/>
                <a:ea typeface="+mj-ea"/>
              </a:rPr>
              <a:t>. 1.(</a:t>
            </a:r>
            <a:r>
              <a:rPr lang="ko-KR" altLang="en-US" sz="3600" b="1" kern="600" spc="100" dirty="0">
                <a:solidFill>
                  <a:srgbClr val="FF0000"/>
                </a:solidFill>
                <a:latin typeface="+mj-ea"/>
                <a:ea typeface="+mj-ea"/>
              </a:rPr>
              <a:t>일</a:t>
            </a:r>
            <a:r>
              <a:rPr lang="en-US" altLang="ko-KR" sz="3600" b="1" kern="600" spc="100" dirty="0">
                <a:solidFill>
                  <a:srgbClr val="FF0000"/>
                </a:solidFill>
                <a:latin typeface="+mj-ea"/>
                <a:ea typeface="+mj-ea"/>
              </a:rPr>
              <a:t>) </a:t>
            </a:r>
            <a:r>
              <a:rPr lang="en-US" altLang="ko-KR" sz="3600" b="1" kern="600" spc="100" dirty="0" smtClean="0">
                <a:solidFill>
                  <a:srgbClr val="FF0000"/>
                </a:solidFill>
                <a:latin typeface="+mj-ea"/>
                <a:ea typeface="+mj-ea"/>
              </a:rPr>
              <a:t>/ 3. 15.(</a:t>
            </a:r>
            <a:r>
              <a:rPr lang="ko-KR" altLang="en-US" sz="3600" b="1" kern="600" spc="100" dirty="0" smtClean="0">
                <a:solidFill>
                  <a:srgbClr val="FF0000"/>
                </a:solidFill>
                <a:latin typeface="+mj-ea"/>
                <a:ea typeface="+mj-ea"/>
              </a:rPr>
              <a:t>일</a:t>
            </a:r>
            <a:r>
              <a:rPr lang="en-US" altLang="ko-KR" sz="3600" b="1" kern="600" spc="100" dirty="0" smtClean="0">
                <a:solidFill>
                  <a:srgbClr val="FF0000"/>
                </a:solidFill>
                <a:latin typeface="+mj-ea"/>
                <a:ea typeface="+mj-ea"/>
              </a:rPr>
              <a:t>)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690269" y="5760103"/>
            <a:ext cx="8653549" cy="54840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3219469" y="5837552"/>
            <a:ext cx="3839061" cy="400113"/>
            <a:chOff x="3269898" y="5579534"/>
            <a:chExt cx="3885191" cy="450937"/>
          </a:xfrm>
        </p:grpSpPr>
        <p:pic>
          <p:nvPicPr>
            <p:cNvPr id="82" name="그림 81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69898" y="5579535"/>
              <a:ext cx="512178" cy="423182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3782076" y="5579534"/>
              <a:ext cx="3373013" cy="4509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E7E6E6">
                      <a:lumMod val="10000"/>
                    </a:srgbClr>
                  </a:solidFill>
                  <a:effectLst/>
                  <a:uLnTx/>
                  <a:uFillTx/>
                  <a:latin typeface="+mn-ea"/>
                  <a:cs typeface="+mn-cs"/>
                </a:rPr>
                <a:t>문의전화 </a:t>
              </a:r>
              <a:r>
                <a:rPr kumimoji="0" lang="en-US" altLang="ko-KR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E7E6E6">
                      <a:lumMod val="10000"/>
                    </a:srgbClr>
                  </a:solidFill>
                  <a:effectLst/>
                  <a:uLnTx/>
                  <a:uFillTx/>
                  <a:latin typeface="+mn-ea"/>
                  <a:cs typeface="+mn-cs"/>
                </a:rPr>
                <a:t>031-560-1401~2</a:t>
              </a:r>
              <a:r>
                <a:rPr kumimoji="0" lang="ko-KR" alt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+mn-ea"/>
                  <a:cs typeface="+mn-cs"/>
                </a:rPr>
                <a:t> </a:t>
              </a:r>
              <a:endPara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ea"/>
                <a:cs typeface="+mn-cs"/>
              </a:endParaRPr>
            </a:p>
          </p:txBody>
        </p:sp>
      </p:grpSp>
      <p:pic>
        <p:nvPicPr>
          <p:cNvPr id="12" name="_x247344816" descr="EMB00000c5c0cf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15" y="401077"/>
            <a:ext cx="2808981" cy="721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173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1315</TotalTime>
  <Words>38</Words>
  <Application>Microsoft Office PowerPoint</Application>
  <PresentationFormat>A4 용지(210x297mm)</PresentationFormat>
  <Paragraphs>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User010204</cp:lastModifiedBy>
  <cp:revision>101</cp:revision>
  <cp:lastPrinted>2026-02-25T02:23:33Z</cp:lastPrinted>
  <dcterms:created xsi:type="dcterms:W3CDTF">2023-08-30T01:55:55Z</dcterms:created>
  <dcterms:modified xsi:type="dcterms:W3CDTF">2026-03-10T01:47:45Z</dcterms:modified>
</cp:coreProperties>
</file>