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1584" r:id="rId2"/>
    <p:sldId id="1604" r:id="rId3"/>
    <p:sldId id="1593" r:id="rId4"/>
    <p:sldId id="1587" r:id="rId5"/>
    <p:sldId id="1598" r:id="rId6"/>
    <p:sldId id="1606" r:id="rId7"/>
    <p:sldId id="1589" r:id="rId8"/>
    <p:sldId id="1603" r:id="rId9"/>
    <p:sldId id="1607" r:id="rId10"/>
    <p:sldId id="1583" r:id="rId11"/>
  </p:sldIdLst>
  <p:sldSz cx="9144000" cy="6858000" type="screen4x3"/>
  <p:notesSz cx="6797675" cy="9926638"/>
  <p:embeddedFontLst>
    <p:embeddedFont>
      <p:font typeface="-소망M" panose="02030504000101010101" charset="-127"/>
      <p:regular r:id="rId14"/>
    </p:embeddedFont>
    <p:embeddedFont>
      <p:font typeface="HY견고딕" panose="02030600000101010101" pitchFamily="18" charset="-127"/>
      <p:regular r:id="rId15"/>
    </p:embeddedFont>
    <p:embeddedFont>
      <p:font typeface="HY그래픽M" panose="02030600000101010101" pitchFamily="18" charset="-127"/>
      <p:regular r:id="rId16"/>
    </p:embeddedFont>
    <p:embeddedFont>
      <p:font typeface="HY신명조" panose="02030600000101010101" pitchFamily="18" charset="-127"/>
      <p:regular r:id="rId17"/>
    </p:embeddedFont>
    <p:embeddedFont>
      <p:font typeface="HY울릉도M" panose="02030600000101010101" pitchFamily="18" charset="-127"/>
      <p:regular r:id="rId18"/>
    </p:embeddedFont>
    <p:embeddedFont>
      <p:font typeface="HY헤드라인M" panose="02030600000101010101" pitchFamily="18" charset="-127"/>
      <p:regular r:id="rId19"/>
    </p:embeddedFont>
    <p:embeddedFont>
      <p:font typeface="맑은 고딕" panose="020B0503020000020004" pitchFamily="50" charset="-127"/>
      <p:regular r:id="rId20"/>
      <p:bold r:id="rId21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accent2"/>
        </a:solidFill>
        <a:latin typeface="HY울릉도M" pitchFamily="18" charset="-127"/>
        <a:ea typeface="한양중고딕,한컴돋움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4110" userDrawn="1">
          <p15:clr>
            <a:srgbClr val="A4A3A4"/>
          </p15:clr>
        </p15:guide>
        <p15:guide id="3" orient="horz" pos="2455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4020" userDrawn="1">
          <p15:clr>
            <a:srgbClr val="A4A3A4"/>
          </p15:clr>
        </p15:guide>
        <p15:guide id="6" orient="horz" pos="2636">
          <p15:clr>
            <a:srgbClr val="A4A3A4"/>
          </p15:clr>
        </p15:guide>
        <p15:guide id="7" orient="horz" pos="799">
          <p15:clr>
            <a:srgbClr val="A4A3A4"/>
          </p15:clr>
        </p15:guide>
        <p15:guide id="9" pos="5692">
          <p15:clr>
            <a:srgbClr val="A4A3A4"/>
          </p15:clr>
        </p15:guide>
        <p15:guide id="10" pos="2971">
          <p15:clr>
            <a:srgbClr val="A4A3A4"/>
          </p15:clr>
        </p15:guide>
        <p15:guide id="11" pos="5556">
          <p15:clr>
            <a:srgbClr val="A4A3A4"/>
          </p15:clr>
        </p15:guide>
        <p15:guide id="12" pos="2880">
          <p15:clr>
            <a:srgbClr val="A4A3A4"/>
          </p15:clr>
        </p15:guide>
        <p15:guide id="13" pos="90">
          <p15:clr>
            <a:srgbClr val="A4A3A4"/>
          </p15:clr>
        </p15:guide>
        <p15:guide id="14" pos="2812">
          <p15:clr>
            <a:srgbClr val="A4A3A4"/>
          </p15:clr>
        </p15:guide>
        <p15:guide id="15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지 경일" initials="지경" lastIdx="1" clrIdx="0">
    <p:extLst>
      <p:ext uri="{19B8F6BF-5375-455C-9EA6-DF929625EA0E}">
        <p15:presenceInfo xmlns:p15="http://schemas.microsoft.com/office/powerpoint/2012/main" userId="지 경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CC00"/>
    <a:srgbClr val="FF0000"/>
    <a:srgbClr val="FF00FF"/>
    <a:srgbClr val="FF3300"/>
    <a:srgbClr val="FF6699"/>
    <a:srgbClr val="0066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3166" autoAdjust="0"/>
  </p:normalViewPr>
  <p:slideViewPr>
    <p:cSldViewPr>
      <p:cViewPr varScale="1">
        <p:scale>
          <a:sx n="105" d="100"/>
          <a:sy n="105" d="100"/>
        </p:scale>
        <p:origin x="330" y="114"/>
      </p:cViewPr>
      <p:guideLst>
        <p:guide orient="horz" pos="4110"/>
        <p:guide orient="horz" pos="2455"/>
        <p:guide orient="horz" pos="3884"/>
        <p:guide orient="horz" pos="4020"/>
        <p:guide orient="horz" pos="2636"/>
        <p:guide orient="horz" pos="799"/>
        <p:guide pos="5692"/>
        <p:guide pos="2971"/>
        <p:guide pos="5556"/>
        <p:guide pos="2880"/>
        <p:guide pos="90"/>
        <p:guide pos="2812"/>
        <p:guide pos="249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126" y="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297" y="0"/>
            <a:ext cx="2942780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t" anchorCtr="0" compatLnSpc="1">
            <a:prstTxWarp prst="textNoShape">
              <a:avLst/>
            </a:prstTxWarp>
          </a:bodyPr>
          <a:lstStyle>
            <a:lvl1pPr algn="r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fld id="{33DA1A8A-84FE-4F46-B631-F98732ACAA17}" type="datetimeFigureOut">
              <a:rPr lang="ko-KR" altLang="en-US"/>
              <a:pPr>
                <a:defRPr/>
              </a:pPr>
              <a:t>2026-06-04</a:t>
            </a:fld>
            <a:endParaRPr lang="en-US" altLang="ko-KR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l" defTabSz="915527" eaLnBrk="0" fontAlgn="base" latinLnBrk="1" hangingPunct="0">
              <a:lnSpc>
                <a:spcPct val="100000"/>
              </a:lnSpc>
              <a:defRPr sz="1300" b="1">
                <a:solidFill>
                  <a:srgbClr val="FF0000"/>
                </a:solidFill>
                <a:effectLst/>
                <a:latin typeface="맑은 고딕" pitchFamily="50" charset="-127"/>
                <a:ea typeface="맑은 고딕" pitchFamily="50" charset="-127"/>
                <a:cs typeface="한양중고딕,한컴돋움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297" y="9431983"/>
            <a:ext cx="2942780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5" tIns="45868" rIns="91725" bIns="45868" numCol="1" anchor="b" anchorCtr="0" compatLnSpc="1">
            <a:prstTxWarp prst="textNoShape">
              <a:avLst/>
            </a:prstTxWarp>
          </a:bodyPr>
          <a:lstStyle>
            <a:lvl1pPr algn="r" latinLnBrk="1">
              <a:defRPr sz="130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한양중고딕,한컴돋움" charset="-127"/>
              </a:defRPr>
            </a:lvl1pPr>
          </a:lstStyle>
          <a:p>
            <a:fld id="{9CD1F106-3BB6-4516-82BF-0E5581B1E628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5792156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98" y="0"/>
            <a:ext cx="2941178" cy="49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>
            <a:lvl1pPr algn="r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54588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889" y="4713599"/>
            <a:ext cx="5443901" cy="4466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l" defTabSz="915527" eaLnBrk="1" fontAlgn="base" latinLnBrk="1" hangingPunct="1">
              <a:lnSpc>
                <a:spcPct val="100000"/>
              </a:lnSpc>
              <a:defRPr sz="1300" b="0"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pPr>
              <a:defRPr/>
            </a:pPr>
            <a:r>
              <a:rPr lang="ko-KR" altLang="en-US" dirty="0" err="1"/>
              <a:t>하남교산</a:t>
            </a:r>
            <a:endParaRPr lang="en-US" altLang="ko-KR" dirty="0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98" y="9431983"/>
            <a:ext cx="2941178" cy="49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69" tIns="45935" rIns="91869" bIns="45935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300" b="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HY신명조" panose="02030600000101010101" pitchFamily="18" charset="-127"/>
              </a:defRPr>
            </a:lvl1pPr>
          </a:lstStyle>
          <a:p>
            <a:fld id="{68F1DEB0-AED0-4E9D-A158-EE5A89B7F3B6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63615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1421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385" tIns="43187" rIns="86385" bIns="43187"/>
          <a:lstStyle/>
          <a:p>
            <a:pPr marL="150828" indent="-150828" algn="just" latinLnBrk="0">
              <a:spcBef>
                <a:spcPts val="454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7E7119D6-532A-4215-AA47-DFE74ACB78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A1EF906-7906-49CC-A730-7DE4835093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433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4" tIns="44716" rIns="89444" bIns="44716"/>
          <a:lstStyle/>
          <a:p>
            <a:pPr marL="156168" indent="-156168" algn="just" latinLnBrk="0">
              <a:spcBef>
                <a:spcPts val="470"/>
              </a:spcBef>
            </a:pPr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7811B65-799A-4862-AF18-4E4B4177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C1F4A59-4582-493C-B6A9-52A51C14F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DEB0-AED0-4E9D-A158-EE5A89B7F3B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8944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84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FC4B951-F3AC-4667-B858-66592D08584D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2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BA8CE866-D2C9-4790-B090-A061513E3F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2287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3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F2DF27EC-567E-473F-A7A5-8FD8BDE807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8519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4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0010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768F0F05-2E6D-4D40-9E4D-8E7D014088B8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5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293361B-9DDF-49A7-BC2B-67CEDEA094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43862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27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CDE78A72-BD1F-4BF2-8519-90762E94E034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6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58A088C7-8CE8-49C5-8D1A-67EAD30931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2958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7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6978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dirty="0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16536" indent="-275591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02364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543309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1984255" indent="-220473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425201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866146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307092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748037" indent="-220473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fld id="{A52EF490-9723-4F5C-BCED-867071F25E62}" type="slidenum">
              <a:rPr lang="ko-KR" altLang="en-US" sz="1200" b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pPr/>
              <a:t>8</a:t>
            </a:fld>
            <a:endParaRPr lang="ko-KR" altLang="en-US" sz="1200" b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8310AE8-B6EC-4A4E-858A-D46ABDA8B0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성남금토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842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fld id="{C874DFD4-9BCF-46F1-AF8A-54A9D40BE7D9}" type="slidenum">
              <a:rPr lang="ko-KR" altLang="ko-KR" sz="1600" b="0" i="1" smtClean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pPr algn="r" eaLnBrk="1" latinLnBrk="1" hangingPunct="1"/>
              <a:t>‹#›</a:t>
            </a:fld>
            <a:r>
              <a:rPr lang="en-US" altLang="ko-KR" sz="1600" b="0" i="1" dirty="0">
                <a:solidFill>
                  <a:srgbClr val="262673"/>
                </a:solidFill>
                <a:ea typeface="HY울릉도M" pitchFamily="18" charset="-127"/>
                <a:cs typeface="한양중고딕,한컴돋움" charset="-127"/>
              </a:rPr>
              <a:t>page</a:t>
            </a:r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FC158E-4A5A-45EC-A13F-50F4A66CA3C3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569A5A9-9330-4F64-8F2C-741B9FFF354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702078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왕숙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2~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양정역세권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연결도로 개설공사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합성형 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라멘교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 userDrawn="1"/>
        </p:nvSpPr>
        <p:spPr bwMode="auto">
          <a:xfrm>
            <a:off x="7524328" y="6524625"/>
            <a:ext cx="15402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latinLnBrk="1" hangingPunct="1"/>
            <a:endParaRPr lang="ko-KR" altLang="ko-KR" sz="1600" b="0" i="1" dirty="0">
              <a:solidFill>
                <a:srgbClr val="262673"/>
              </a:solidFill>
              <a:ea typeface="HY울릉도M" pitchFamily="18" charset="-127"/>
              <a:cs typeface="한양중고딕,한컴돋움" charset="-127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CE52A5-3C5E-46EA-B7D9-A5B7082E27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500" y="6550223"/>
            <a:ext cx="702078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왕숙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2~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양정역세권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연결도로 개설공사 신기술 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특허 공법선정위원회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합성형 </a:t>
            </a:r>
            <a:r>
              <a:rPr lang="ko-KR" altLang="en-US" b="0" spc="0" dirty="0" err="1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라멘교</a:t>
            </a:r>
            <a:r>
              <a:rPr lang="en-US" altLang="ko-KR" b="0" spc="0" dirty="0">
                <a:solidFill>
                  <a:schemeClr val="accent2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b="0" spc="0" dirty="0">
              <a:solidFill>
                <a:schemeClr val="accent2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한양중고딕,한컴돋움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7E2769A-DA92-4959-99E2-4532676C736D}"/>
              </a:ext>
            </a:extLst>
          </p:cNvPr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27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prstShdw prst="shdw12">
              <a:schemeClr val="bg2">
                <a:alpha val="0"/>
              </a:schemeClr>
            </a:prst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96679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마스터다시"/>
          <p:cNvPicPr>
            <a:picLocks noChangeAspect="1" noChangeArrowheads="1"/>
          </p:cNvPicPr>
          <p:nvPr userDrawn="1"/>
        </p:nvPicPr>
        <p:blipFill rotWithShape="1">
          <a:blip r:embed="rId4" cstate="email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221" r:id="rId1"/>
    <p:sldLayoutId id="2147488222" r:id="rId2"/>
  </p:sldLayoutIdLst>
  <p:transition/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143508" y="1016731"/>
            <a:ext cx="8856984" cy="5507893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공법선정위원회 개최 시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2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차 평가 대상자는 공법에 대한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해야 합니다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따라서 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PT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발표를 고려하여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5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분량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으로 작성하시고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매수 제한은 없습니다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1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번 슬라이드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발표자료 표지 및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내용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 변경 불가</a:t>
            </a:r>
            <a:r>
              <a:rPr kumimoji="0" lang="ko-KR" altLang="en-US" sz="1800" b="0" i="1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하며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</a:t>
            </a: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그 외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슬라이드의  목차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(1.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공법개요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~ 6.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기술의 신뢰성 및 공법사의 적정성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는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준수</a:t>
            </a:r>
            <a:endParaRPr kumimoji="0" lang="en-US" altLang="ko-KR" sz="1800" b="0" i="1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하고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목차에 맞는 세부 내용은 </a:t>
            </a:r>
            <a:r>
              <a:rPr kumimoji="0" lang="ko-KR" altLang="en-US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안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자유롭게 기재하시기 바랍니다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또한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“7.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” 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항목은 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‘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공법제안서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’</a:t>
            </a: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에 기재한 시공 실적으로 한정합니다</a:t>
            </a:r>
            <a:r>
              <a:rPr kumimoji="0" lang="en-US" altLang="ko-KR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  <a:b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</a:b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시공실적증명서를 제출한 시공 실적만 기재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</a:t>
            </a:r>
          </a:p>
          <a:p>
            <a:pPr>
              <a:defRPr/>
            </a:pPr>
            <a:endParaRPr kumimoji="0" lang="en-US" altLang="ko-KR" sz="1800" b="0" u="sng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특히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공법명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 err="1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특허명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신기술명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,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 및 공장의 소재지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(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전경사진 포함</a:t>
            </a:r>
            <a:r>
              <a:rPr kumimoji="0" lang="en-US" altLang="ko-KR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) </a:t>
            </a:r>
            <a:r>
              <a:rPr kumimoji="0" lang="ko-KR" altLang="en-US" sz="18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등</a:t>
            </a:r>
            <a:endParaRPr kumimoji="0" lang="en-US" altLang="ko-KR" sz="18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800" b="0" i="1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업체를 유추할 수 있는 내용은 기재가 불가합니다</a:t>
            </a:r>
            <a:r>
              <a:rPr kumimoji="0" lang="en-US" altLang="ko-KR" sz="1800" b="0" u="sng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69A14-E59B-4472-8B39-BE5FD5E7CC78}"/>
              </a:ext>
            </a:extLst>
          </p:cNvPr>
          <p:cNvSpPr txBox="1"/>
          <p:nvPr/>
        </p:nvSpPr>
        <p:spPr>
          <a:xfrm>
            <a:off x="0" y="224644"/>
            <a:ext cx="9144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 </a:t>
            </a:r>
            <a:r>
              <a:rPr lang="ko-KR" altLang="en-US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작성 시 주의사항 </a:t>
            </a:r>
            <a:r>
              <a:rPr lang="en-US" altLang="ko-KR" sz="2500" dirty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</a:p>
          <a:p>
            <a:pPr algn="ctr"/>
            <a:endParaRPr lang="en-US" altLang="ko-KR" sz="400" dirty="0">
              <a:solidFill>
                <a:srgbClr val="0000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※ 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해당 슬라이드는 충분히 숙지하시고 삭제 후에 발표자료를 작성하시기 바랍니다</a:t>
            </a:r>
            <a:r>
              <a:rPr lang="en-US" altLang="ko-KR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r>
              <a:rPr lang="ko-KR" altLang="en-US" sz="1800" dirty="0">
                <a:solidFill>
                  <a:srgbClr val="0000FF"/>
                </a:solidFill>
                <a:highlight>
                  <a:srgbClr val="FFFF00"/>
                </a:highligh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4F4F98D-122E-4A98-98B7-1B470022D5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67944" y="2860533"/>
            <a:ext cx="2376264" cy="1784854"/>
          </a:xfrm>
          <a:prstGeom prst="rect">
            <a:avLst/>
          </a:prstGeom>
        </p:spPr>
      </p:pic>
      <p:cxnSp>
        <p:nvCxnSpPr>
          <p:cNvPr id="6" name="연결선: 꺾임 5">
            <a:extLst>
              <a:ext uri="{FF2B5EF4-FFF2-40B4-BE49-F238E27FC236}">
                <a16:creationId xmlns:a16="http://schemas.microsoft.com/office/drawing/2014/main" id="{A60CEF99-7A04-4D34-99EE-6D0F49DEC665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3455988" y="2996840"/>
            <a:ext cx="972108" cy="612292"/>
          </a:xfrm>
          <a:prstGeom prst="bentConnector3">
            <a:avLst>
              <a:gd name="adj1" fmla="val 99971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타원 7">
            <a:extLst>
              <a:ext uri="{FF2B5EF4-FFF2-40B4-BE49-F238E27FC236}">
                <a16:creationId xmlns:a16="http://schemas.microsoft.com/office/drawing/2014/main" id="{93A11C87-7C76-4D08-BAEC-B8EF85C8DC63}"/>
              </a:ext>
            </a:extLst>
          </p:cNvPr>
          <p:cNvSpPr>
            <a:spLocks/>
          </p:cNvSpPr>
          <p:nvPr/>
        </p:nvSpPr>
        <p:spPr bwMode="auto">
          <a:xfrm>
            <a:off x="4248188" y="3068960"/>
            <a:ext cx="2016000" cy="1368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419CC2-6C47-4719-A4E7-2C93F95C41B2}"/>
              </a:ext>
            </a:extLst>
          </p:cNvPr>
          <p:cNvSpPr txBox="1"/>
          <p:nvPr/>
        </p:nvSpPr>
        <p:spPr>
          <a:xfrm>
            <a:off x="6480436" y="3527981"/>
            <a:ext cx="27003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altLang="ko-KR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※ </a:t>
            </a: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흰색 박스 밖 배경 등에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pPr>
              <a:defRPr/>
            </a:pPr>
            <a:r>
              <a:rPr kumimoji="0" lang="ko-KR" altLang="en-US" sz="1400" b="0" kern="10" dirty="0">
                <a:ln w="317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HY그래픽M" panose="02030600000101010101" pitchFamily="18" charset="-127"/>
                <a:ea typeface="HY그래픽M" panose="02030600000101010101" pitchFamily="18" charset="-127"/>
                <a:cs typeface="-소망M"/>
              </a:rPr>
              <a:t> 문구 및 이미지 삽입 불가</a:t>
            </a:r>
            <a:endParaRPr kumimoji="0" lang="en-US" altLang="ko-KR" sz="1400" b="0" kern="10" dirty="0">
              <a:ln w="3175">
                <a:solidFill>
                  <a:srgbClr val="003300"/>
                </a:solidFill>
                <a:round/>
                <a:headEnd/>
                <a:tailEnd/>
              </a:ln>
              <a:solidFill>
                <a:schemeClr val="tx1"/>
              </a:solidFill>
              <a:latin typeface="HY그래픽M" panose="02030600000101010101" pitchFamily="18" charset="-127"/>
              <a:ea typeface="HY그래픽M" panose="02030600000101010101" pitchFamily="18" charset="-127"/>
              <a:cs typeface="-소망M"/>
            </a:endParaRP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3732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rrowheads="1"/>
          </p:cNvSpPr>
          <p:nvPr/>
        </p:nvSpPr>
        <p:spPr bwMode="gray">
          <a:xfrm flipH="1">
            <a:off x="3419872" y="2636912"/>
            <a:ext cx="2808311" cy="705662"/>
          </a:xfrm>
          <a:prstGeom prst="rect">
            <a:avLst/>
          </a:prstGeom>
          <a:noFill/>
          <a:ln w="28575" cap="rnd">
            <a:noFill/>
            <a:prstDash val="sysDot"/>
            <a:round/>
            <a:headEnd/>
            <a:tailEnd/>
          </a:ln>
          <a:effectLst>
            <a:prstShdw prst="shdw17" dist="38100" dir="16200000">
              <a:srgbClr val="00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marL="361950" indent="-361950">
              <a:defRPr/>
            </a:pPr>
            <a:r>
              <a:rPr kumimoji="0" lang="en-US" altLang="ko-KR" sz="7200" kern="10" spc="-150" dirty="0">
                <a:ln w="3175">
                  <a:solidFill>
                    <a:schemeClr val="bg1">
                      <a:alpha val="51000"/>
                    </a:schemeClr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8100" dir="2700000" algn="tl" rotWithShape="0">
                    <a:srgbClr val="000000">
                      <a:alpha val="39998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-소망M"/>
              </a:rPr>
              <a:t>Q &amp; A</a:t>
            </a:r>
            <a:endParaRPr kumimoji="0" lang="ko-KR" altLang="en-US" sz="7200" kern="10" spc="-150" dirty="0">
              <a:ln w="3175">
                <a:solidFill>
                  <a:schemeClr val="bg1">
                    <a:alpha val="51000"/>
                  </a:schemeClr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8100" dir="2700000" algn="tl" rotWithShape="0">
                  <a:srgbClr val="000000">
                    <a:alpha val="39998"/>
                  </a:srgbClr>
                </a:outerShdw>
              </a:effectLst>
              <a:latin typeface="HY헤드라인M" pitchFamily="18" charset="-127"/>
              <a:ea typeface="HY헤드라인M" pitchFamily="18" charset="-127"/>
              <a:cs typeface="-소망M"/>
            </a:endParaRPr>
          </a:p>
        </p:txBody>
      </p:sp>
    </p:spTree>
    <p:extLst>
      <p:ext uri="{BB962C8B-B14F-4D97-AF65-F5344CB8AC3E}">
        <p14:creationId xmlns:p14="http://schemas.microsoft.com/office/powerpoint/2010/main" val="361859498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C69BD804-F879-4DF5-A9FF-CFBBE99607B3}"/>
              </a:ext>
            </a:extLst>
          </p:cNvPr>
          <p:cNvGrpSpPr/>
          <p:nvPr/>
        </p:nvGrpSpPr>
        <p:grpSpPr>
          <a:xfrm>
            <a:off x="395536" y="908720"/>
            <a:ext cx="8424936" cy="4464496"/>
            <a:chOff x="162572" y="1439991"/>
            <a:chExt cx="8424936" cy="4683778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gray">
            <a:xfrm>
              <a:off x="395288" y="3426141"/>
              <a:ext cx="5328592" cy="2697628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/>
            <a:lstStyle/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공법개요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공법의 특징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안전성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유지관리성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및</a:t>
              </a:r>
              <a:r>
                <a:rPr kumimoji="0" lang="en-US" altLang="ko-KR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</a:t>
              </a:r>
              <a:r>
                <a:rPr kumimoji="0" lang="ko-KR" altLang="en-US" sz="2400" kern="10" spc="-150" dirty="0" err="1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경관성</a:t>
              </a: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 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기술의 신뢰성 및 공법사의 적정성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  <a:p>
              <a:pPr marL="457200" indent="-457200">
                <a:lnSpc>
                  <a:spcPct val="120000"/>
                </a:lnSpc>
                <a:buFontTx/>
                <a:buAutoNum type="arabicPeriod"/>
                <a:defRPr/>
              </a:pPr>
              <a:r>
                <a:rPr kumimoji="0" lang="ko-KR" altLang="en-US" sz="2400" kern="10" spc="-150" dirty="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시공실적</a:t>
              </a:r>
              <a:endParaRPr kumimoji="0" lang="en-US" altLang="ko-KR" sz="2400" kern="10" spc="-15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-소망M"/>
              </a:endParaRPr>
            </a:p>
          </p:txBody>
        </p:sp>
        <p:sp>
          <p:nvSpPr>
            <p:cNvPr id="4" name="직사각형 3"/>
            <p:cNvSpPr>
              <a:spLocks noChangeAspect="1"/>
            </p:cNvSpPr>
            <p:nvPr/>
          </p:nvSpPr>
          <p:spPr>
            <a:xfrm>
              <a:off x="162572" y="2839611"/>
              <a:ext cx="935038" cy="366712"/>
            </a:xfrm>
            <a:prstGeom prst="rect">
              <a:avLst/>
            </a:prstGeom>
            <a:solidFill>
              <a:srgbClr val="0052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250" tIns="34125" rIns="68250" bIns="34125" anchor="ctr"/>
            <a:lstStyle/>
            <a:p>
              <a:pPr algn="ctr">
                <a:defRPr/>
              </a:pPr>
              <a:endParaRPr lang="ko-KR" altLang="en-US" sz="1344"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  <p:sp>
          <p:nvSpPr>
            <p:cNvPr id="5" name="TextBox 17"/>
            <p:cNvSpPr txBox="1"/>
            <p:nvPr/>
          </p:nvSpPr>
          <p:spPr>
            <a:xfrm>
              <a:off x="755576" y="2725760"/>
              <a:ext cx="1358064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   </a:t>
              </a:r>
              <a:r>
                <a:rPr lang="ko-KR" altLang="en-US" sz="280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rgbClr val="002448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  <a:cs typeface="Arial" panose="020B0604020202020204" pitchFamily="34" charset="0"/>
                </a:rPr>
                <a:t>목 차</a:t>
              </a: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gray">
            <a:xfrm>
              <a:off x="3222912" y="1439991"/>
              <a:ext cx="5364596" cy="705662"/>
            </a:xfrm>
            <a:prstGeom prst="rect">
              <a:avLst/>
            </a:prstGeom>
            <a:noFill/>
            <a:ln w="28575" cap="rnd">
              <a:noFill/>
              <a:prstDash val="sysDot"/>
              <a:round/>
              <a:headEnd/>
              <a:tailEnd/>
            </a:ln>
            <a:effectLst>
              <a:prstShdw prst="shdw17" dist="38100" dir="16200000">
                <a:srgbClr val="00CC66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 marL="361950" indent="-361950">
                <a:defRPr/>
              </a:pPr>
              <a:r>
                <a:rPr kumimoji="0" lang="ko-KR" altLang="en-US" sz="4000" kern="10" spc="-150" dirty="0">
                  <a:ln w="3175">
                    <a:solidFill>
                      <a:srgbClr val="0033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헤드라인M" panose="02030600000101010101" pitchFamily="18" charset="-127"/>
                  <a:ea typeface="HY헤드라인M" panose="02030600000101010101" pitchFamily="18" charset="-127"/>
                  <a:cs typeface="-소망M"/>
                </a:rPr>
                <a:t>발표 자료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4144270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51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1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7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개 요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>
                <a:alpha val="97000"/>
              </a:srgbClr>
            </a:solidFill>
            <a:round/>
            <a:headEnd/>
            <a:tailEnd/>
          </a:ln>
          <a:effectLst>
            <a:softEdge rad="0"/>
          </a:effec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0048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2732746-79C7-4778-9F95-E6AEB3CCF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2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공 법 의 특 징</a:t>
            </a:r>
            <a:endParaRPr lang="ko-KR" altLang="en-US" sz="23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54500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858DDB26-C2D0-458C-98BC-F472DB7C0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3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 공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35883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2847D31A-8989-4B5D-9114-DABC89F7B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5" y="819883"/>
            <a:ext cx="8915400" cy="5633453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5097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9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안 전 성</a:t>
            </a:r>
          </a:p>
        </p:txBody>
      </p:sp>
      <p:sp>
        <p:nvSpPr>
          <p:cNvPr id="29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084450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302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93" name="Rectangle 78"/>
          <p:cNvSpPr>
            <a:spLocks noChangeArrowheads="1"/>
          </p:cNvSpPr>
          <p:nvPr/>
        </p:nvSpPr>
        <p:spPr bwMode="auto">
          <a:xfrm>
            <a:off x="641350" y="93663"/>
            <a:ext cx="4032250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유지관리성 및 </a:t>
            </a:r>
            <a:r>
              <a:rPr lang="ko-KR" altLang="en-US" sz="2300" dirty="0" err="1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경관성</a:t>
            </a: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 등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00963"/>
            <a:ext cx="1847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1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15668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6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기술의 신뢰성 및 공법사의 적정성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04725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4" name="그림 4" descr="080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39688"/>
            <a:ext cx="27146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angle 78"/>
          <p:cNvSpPr>
            <a:spLocks noChangeArrowheads="1"/>
          </p:cNvSpPr>
          <p:nvPr/>
        </p:nvSpPr>
        <p:spPr bwMode="auto">
          <a:xfrm>
            <a:off x="68263" y="95250"/>
            <a:ext cx="588962" cy="5254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algn="ctr" eaLnBrk="1" hangingPunct="1">
              <a:defRPr/>
            </a:pPr>
            <a:r>
              <a:rPr lang="en-US" altLang="ko-KR" sz="28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7 </a:t>
            </a:r>
            <a:endParaRPr lang="ko-KR" altLang="en-US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8" name="Rectangle 78"/>
          <p:cNvSpPr>
            <a:spLocks noChangeArrowheads="1"/>
          </p:cNvSpPr>
          <p:nvPr/>
        </p:nvSpPr>
        <p:spPr bwMode="auto">
          <a:xfrm>
            <a:off x="641350" y="93663"/>
            <a:ext cx="6234906" cy="5222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3" rIns="91385" bIns="45693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/>
                <a:cs typeface="한양중고딕,한컴돋움"/>
              </a:defRPr>
            </a:lvl9pPr>
          </a:lstStyle>
          <a:p>
            <a:pPr eaLnBrk="1" hangingPunct="1">
              <a:defRPr/>
            </a:pPr>
            <a:r>
              <a:rPr lang="ko-KR" altLang="en-US" sz="2300" dirty="0">
                <a:solidFill>
                  <a:schemeClr val="accent3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시공실적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82245" y="819883"/>
            <a:ext cx="8915400" cy="5688012"/>
          </a:xfrm>
          <a:prstGeom prst="roundRect">
            <a:avLst>
              <a:gd name="adj" fmla="val 1606"/>
            </a:avLst>
          </a:prstGeom>
          <a:solidFill>
            <a:schemeClr val="bg1"/>
          </a:solidFill>
          <a:ln w="12700" algn="ctr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0"/>
              </a:spcBef>
              <a:buClr>
                <a:schemeClr val="tx2"/>
              </a:buClr>
              <a:buFontTx/>
              <a:buChar char="o"/>
            </a:pPr>
            <a:endParaRPr lang="ko-KR" altLang="en-US" b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3" name="AutoShape 554">
            <a:extLst>
              <a:ext uri="{FF2B5EF4-FFF2-40B4-BE49-F238E27FC236}">
                <a16:creationId xmlns:a16="http://schemas.microsoft.com/office/drawing/2014/main" id="{6DC4C95D-3BD6-42E7-9277-C4FF8CBCD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63507"/>
            <a:ext cx="3217814" cy="330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192A3D"/>
              </a:gs>
              <a:gs pos="50000">
                <a:srgbClr val="294665"/>
              </a:gs>
              <a:gs pos="100000">
                <a:srgbClr val="192A3D"/>
              </a:gs>
            </a:gsLst>
            <a:lin ang="0" scaled="1"/>
          </a:gradFill>
          <a:ln>
            <a:noFill/>
          </a:ln>
          <a:effectLst>
            <a:prstShdw prst="shdw17" dist="12700" dir="16200000">
              <a:srgbClr val="003366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1pPr>
            <a:lvl2pPr marL="742950" indent="-28575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2pPr>
            <a:lvl3pPr marL="11430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3pPr>
            <a:lvl4pPr marL="16002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4pPr>
            <a:lvl5pPr marL="2057400" indent="-228600"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accent2"/>
                </a:solidFill>
                <a:latin typeface="HY울릉도M" panose="02030600000101010101" pitchFamily="18" charset="-127"/>
                <a:ea typeface="한양중고딕,한컴돋움" charset="-127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endParaRPr lang="ko-KR" altLang="en-US" sz="1800" b="0" dirty="0">
              <a:solidFill>
                <a:srgbClr val="FFFFF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95946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>
          <a:prstShdw prst="shdw12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맑은 고딕" pitchFamily="50" charset="-127"/>
            <a:ea typeface="맑은 고딕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54767</TotalTime>
  <Words>230</Words>
  <Application>Microsoft Office PowerPoint</Application>
  <PresentationFormat>화면 슬라이드 쇼(4:3)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1" baseType="lpstr">
      <vt:lpstr>맑은 고딕</vt:lpstr>
      <vt:lpstr>HY그래픽M</vt:lpstr>
      <vt:lpstr>HY울릉도M</vt:lpstr>
      <vt:lpstr>굴림</vt:lpstr>
      <vt:lpstr>한양중고딕,한컴돋움</vt:lpstr>
      <vt:lpstr>HY헤드라인M</vt:lpstr>
      <vt:lpstr>-소망M</vt:lpstr>
      <vt:lpstr>HY견고딕</vt:lpstr>
      <vt:lpstr>HY신명조</vt:lpstr>
      <vt:lpstr>Arial</vt:lpstr>
      <vt:lpstr>1_기본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fusion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훼손지복구계획 중도위심의(성남고등)</dc:title>
  <dc:creator>조현근</dc:creator>
  <cp:lastModifiedBy>User</cp:lastModifiedBy>
  <cp:revision>3016</cp:revision>
  <cp:lastPrinted>2022-07-21T05:01:53Z</cp:lastPrinted>
  <dcterms:created xsi:type="dcterms:W3CDTF">2008-03-23T23:56:22Z</dcterms:created>
  <dcterms:modified xsi:type="dcterms:W3CDTF">2026-06-04T05:24:26Z</dcterms:modified>
</cp:coreProperties>
</file>